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76" r:id="rId3"/>
    <p:sldId id="256" r:id="rId4"/>
    <p:sldId id="266" r:id="rId5"/>
    <p:sldId id="259" r:id="rId6"/>
    <p:sldId id="270" r:id="rId7"/>
    <p:sldId id="278" r:id="rId8"/>
    <p:sldId id="269" r:id="rId9"/>
    <p:sldId id="271" r:id="rId10"/>
    <p:sldId id="280" r:id="rId11"/>
    <p:sldId id="261" r:id="rId12"/>
    <p:sldId id="260" r:id="rId13"/>
    <p:sldId id="258" r:id="rId14"/>
    <p:sldId id="268" r:id="rId15"/>
    <p:sldId id="262" r:id="rId16"/>
    <p:sldId id="263" r:id="rId17"/>
    <p:sldId id="257" r:id="rId18"/>
    <p:sldId id="264" r:id="rId19"/>
    <p:sldId id="265" r:id="rId20"/>
    <p:sldId id="267" r:id="rId21"/>
    <p:sldId id="272" r:id="rId22"/>
    <p:sldId id="274" r:id="rId23"/>
    <p:sldId id="27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94643" autoAdjust="0"/>
  </p:normalViewPr>
  <p:slideViewPr>
    <p:cSldViewPr>
      <p:cViewPr>
        <p:scale>
          <a:sx n="94" d="100"/>
          <a:sy n="94" d="100"/>
        </p:scale>
        <p:origin x="-8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1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77A8-91DD-4CB9-BF74-2EE28EF204B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96EE6-AD3B-41A9-8F66-1A85D93CD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ville.com/sourcesanddemands/coa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http://www.energyville.com/sourcesanddemands/coal/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3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7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5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9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5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4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3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� Steve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Kentucky Geological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6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6EE6-AD3B-41A9-8F66-1A85D93CD6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5C86EA-7B43-494D-9BDB-22B5342EA47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D5BC33-2FBA-43A0-864C-5DE7926BB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pPwVcdix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B3FOJjpy7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imfvNgr_Q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LBjSXWQRV8&amp;feature=fvwr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three methods to stabilize shorelines?</a:t>
            </a:r>
          </a:p>
          <a:p>
            <a:endParaRPr lang="en-US" dirty="0" smtClean="0"/>
          </a:p>
          <a:p>
            <a:r>
              <a:rPr lang="en-US" dirty="0" smtClean="0"/>
              <a:t>What are three methods to stabilize mountains?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/>
              <a:t>Environmental Impact:</a:t>
            </a:r>
            <a:endParaRPr lang="en-US" dirty="0"/>
          </a:p>
          <a:p>
            <a:pPr lvl="1"/>
            <a:r>
              <a:rPr lang="en-US">
                <a:solidFill>
                  <a:srgbClr val="000000"/>
                </a:solidFill>
              </a:rPr>
              <a:t>Harvesting wood can be done sustainably...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If not, it can lead to deforestation and habitat loss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Mining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3352800"/>
          </a:xfrm>
        </p:spPr>
        <p:txBody>
          <a:bodyPr vert="horz" anchor="t">
            <a:normAutofit/>
          </a:bodyPr>
          <a:lstStyle/>
          <a:p>
            <a:r>
              <a:rPr lang="en-US" dirty="0" smtClean="0"/>
              <a:t>Digging to obtain</a:t>
            </a:r>
            <a:r>
              <a:rPr lang="en-US" u="none" dirty="0" smtClean="0"/>
              <a:t> many mineral resources</a:t>
            </a:r>
          </a:p>
          <a:p>
            <a:r>
              <a:rPr lang="en-US" u="none" dirty="0" smtClean="0"/>
              <a:t>Surface/Open pit mines dig on the top while underground mines dig in tunnels</a:t>
            </a:r>
          </a:p>
          <a:p>
            <a:endParaRPr lang="en-US" u="none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31927" y="4338008"/>
            <a:ext cx="4060256" cy="2519992"/>
            <a:chOff x="960" y="1200"/>
            <a:chExt cx="3696" cy="2544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960" y="1200"/>
              <a:ext cx="3696" cy="2544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407"/>
              <a:ext cx="3168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8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Coal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 vert="horz" anchor="t">
            <a:normAutofit/>
          </a:bodyPr>
          <a:lstStyle/>
          <a:p>
            <a:r>
              <a:rPr lang="en-US" u="none" dirty="0"/>
              <a:t>Coal is a solid fossil fuel</a:t>
            </a:r>
          </a:p>
          <a:p>
            <a:r>
              <a:rPr lang="en-US" dirty="0"/>
              <a:t>It is </a:t>
            </a:r>
            <a:r>
              <a:rPr lang="en-US" u="none" dirty="0"/>
              <a:t>one of the least expensive sources of power</a:t>
            </a:r>
          </a:p>
          <a:p>
            <a:endParaRPr lang="en-US" u="none" dirty="0"/>
          </a:p>
          <a:p>
            <a:r>
              <a:rPr lang="en-US" u="none" dirty="0"/>
              <a:t>Energy: Burn it (to create steam or through combustion)</a:t>
            </a:r>
          </a:p>
          <a:p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9684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Coal and the Environment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u="none" dirty="0" smtClean="0"/>
              <a:t>Contributes to </a:t>
            </a:r>
            <a:r>
              <a:rPr lang="en-US" b="1" u="none" dirty="0" smtClean="0"/>
              <a:t>global warming </a:t>
            </a:r>
          </a:p>
          <a:p>
            <a:pPr lvl="1"/>
            <a:r>
              <a:rPr lang="en-US" u="none" dirty="0" smtClean="0"/>
              <a:t>37% of US carbon emissions; second only to China</a:t>
            </a:r>
          </a:p>
          <a:p>
            <a:r>
              <a:rPr lang="en-US" u="none" dirty="0" smtClean="0"/>
              <a:t>Burning of coal is a source of other pollutants including sulfur dioxide that reacts with oxygen and water to produce </a:t>
            </a:r>
            <a:r>
              <a:rPr lang="en-US" b="1" u="none" dirty="0" smtClean="0"/>
              <a:t>acid rain</a:t>
            </a:r>
          </a:p>
          <a:p>
            <a:pPr lvl="1"/>
            <a:r>
              <a:rPr lang="en-US" u="none" dirty="0" smtClean="0"/>
              <a:t>Harms forests, bodies of water, and wildlife</a:t>
            </a:r>
          </a:p>
          <a:p>
            <a:r>
              <a:rPr lang="en-US" u="none" dirty="0" smtClean="0"/>
              <a:t>Emissions from developing countries is expected to grow.</a:t>
            </a:r>
          </a:p>
          <a:p>
            <a:pPr lvl="1"/>
            <a:r>
              <a:rPr lang="en-US" u="none" dirty="0" smtClean="0"/>
              <a:t>China’s coal consumption has grown by 300% over the past 30 years while the rest of the world has used 75% more coal</a:t>
            </a:r>
          </a:p>
          <a:p>
            <a:pPr lvl="1"/>
            <a:r>
              <a:rPr lang="en-US" u="none" dirty="0" smtClean="0"/>
              <a:t>Most new coal plants are not using carbon capture technology</a:t>
            </a:r>
          </a:p>
        </p:txBody>
      </p:sp>
    </p:spTree>
    <p:extLst>
      <p:ext uri="{BB962C8B-B14F-4D97-AF65-F5344CB8AC3E}">
        <p14:creationId xmlns:p14="http://schemas.microsoft.com/office/powerpoint/2010/main" val="4126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Nuclear Energy (Uranium)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17637"/>
            <a:ext cx="8229600" cy="4525963"/>
          </a:xfrm>
        </p:spPr>
        <p:txBody>
          <a:bodyPr vert="horz" anchor="t">
            <a:normAutofit/>
          </a:bodyPr>
          <a:lstStyle/>
          <a:p>
            <a:r>
              <a:rPr lang="en-US" u="none" dirty="0"/>
              <a:t>The fuel for the nuclear fission in nuclear reactors is uranium or plutonium</a:t>
            </a:r>
          </a:p>
          <a:p>
            <a:r>
              <a:rPr lang="en-US" u="none" dirty="0"/>
              <a:t>Energy:  </a:t>
            </a:r>
          </a:p>
          <a:p>
            <a:pPr lvl="1"/>
            <a:r>
              <a:rPr lang="en-US" u="none" dirty="0"/>
              <a:t>The uranium nuclei split into smaller nuclei and emit neurons and high energy</a:t>
            </a:r>
          </a:p>
          <a:p>
            <a:pPr lvl="1"/>
            <a:r>
              <a:rPr lang="en-US" u="none" dirty="0"/>
              <a:t>Energy heats water -&gt; creates steam -&gt; drives a turbine  = generates energy</a:t>
            </a:r>
          </a:p>
        </p:txBody>
      </p:sp>
      <p:pic>
        <p:nvPicPr>
          <p:cNvPr id="3074" name="Picture 2" descr="http://upload.wikimedia.org/wikipedia/commons/thumb/b/b6/Shearon_Harris_Unit_1.jpg/220px-Shearon_Harris_Unit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2"/>
          <a:stretch/>
        </p:blipFill>
        <p:spPr bwMode="auto">
          <a:xfrm>
            <a:off x="838200" y="4453350"/>
            <a:ext cx="3276600" cy="24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6556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Shearon</a:t>
            </a:r>
            <a:r>
              <a:rPr lang="en-US" dirty="0" smtClean="0"/>
              <a:t> Harris Nuclear Power Plant, New Hill, NC</a:t>
            </a:r>
          </a:p>
        </p:txBody>
      </p:sp>
    </p:spTree>
    <p:extLst>
      <p:ext uri="{BB962C8B-B14F-4D97-AF65-F5344CB8AC3E}">
        <p14:creationId xmlns:p14="http://schemas.microsoft.com/office/powerpoint/2010/main" val="29584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Nuclear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High fossil fuel prices = interest in nuclear power</a:t>
            </a:r>
          </a:p>
          <a:p>
            <a:r>
              <a:rPr lang="en-US" u="none" dirty="0" smtClean="0"/>
              <a:t>Expensive start-up costs </a:t>
            </a:r>
          </a:p>
          <a:p>
            <a:pPr lvl="1"/>
            <a:r>
              <a:rPr lang="en-US" u="none" dirty="0" smtClean="0"/>
              <a:t>Takes 5 years to build reactor at $4-5 billion</a:t>
            </a:r>
          </a:p>
          <a:p>
            <a:r>
              <a:rPr lang="en-US" u="none" dirty="0" smtClean="0"/>
              <a:t>441 commercial reactors operating in 29 countries that provide 14% of the planet’s electricity.</a:t>
            </a:r>
          </a:p>
        </p:txBody>
      </p:sp>
      <p:pic>
        <p:nvPicPr>
          <p:cNvPr id="10242" name="Picture 2" descr="http://maptd.com/wp-content/uploads/2011/03/global-earthquake-activity-vs-nuclear-power-plant-lo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4689740" cy="274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Nuclear Power and the Environment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none" dirty="0" smtClean="0"/>
              <a:t>Nuclear power is viewed as risky</a:t>
            </a:r>
          </a:p>
          <a:p>
            <a:pPr lvl="1"/>
            <a:r>
              <a:rPr lang="en-US" u="none" dirty="0" smtClean="0"/>
              <a:t>Major accidents are rare, but when they do occur they can have serious, adverse effects on the health and safety of communities.</a:t>
            </a:r>
          </a:p>
          <a:p>
            <a:r>
              <a:rPr lang="en-US" u="none" dirty="0" smtClean="0"/>
              <a:t>Create dangerous radioactive waste and are potential terrorist targets</a:t>
            </a:r>
          </a:p>
        </p:txBody>
      </p:sp>
    </p:spTree>
    <p:extLst>
      <p:ext uri="{BB962C8B-B14F-4D97-AF65-F5344CB8AC3E}">
        <p14:creationId xmlns:p14="http://schemas.microsoft.com/office/powerpoint/2010/main" val="36883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Drilling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none" dirty="0" smtClean="0"/>
              <a:t>How do we know what’s down there?</a:t>
            </a:r>
            <a:endParaRPr lang="en-US" u="none" dirty="0" smtClean="0">
              <a:hlinkClick r:id="rId3"/>
            </a:endParaRPr>
          </a:p>
          <a:p>
            <a:r>
              <a:rPr lang="en-US" u="none" dirty="0" smtClean="0">
                <a:hlinkClick r:id="rId3"/>
              </a:rPr>
              <a:t>Video: How Chevron Uses Seismic Technology</a:t>
            </a:r>
            <a:endParaRPr lang="en-US" u="none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24000" y="3352291"/>
            <a:ext cx="6248400" cy="3276600"/>
            <a:chOff x="288" y="960"/>
            <a:chExt cx="5184" cy="3216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8" y="960"/>
              <a:ext cx="5184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1159"/>
              <a:ext cx="4335" cy="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8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Oil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none" dirty="0" smtClean="0"/>
              <a:t>Technology is improving recovery rates of oil and leading to the discovery of oil in new places.</a:t>
            </a:r>
          </a:p>
          <a:p>
            <a:pPr lvl="1"/>
            <a:r>
              <a:rPr lang="en-US" u="none" dirty="0" smtClean="0"/>
              <a:t>Drillers head for deeper water</a:t>
            </a:r>
          </a:p>
          <a:p>
            <a:endParaRPr lang="en-US" u="none" dirty="0" smtClean="0"/>
          </a:p>
        </p:txBody>
      </p:sp>
      <p:sp>
        <p:nvSpPr>
          <p:cNvPr id="4" name="AutoShape 4" descr="Deepwater Hori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eepwater Horiz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eepwater Horiz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upload.wikimedia.org/wikipedia/en/thumb/e/e0/Deepwater_Horizon.jpg/300px-Deepwater_Horiz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Oil and the Environment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5029200"/>
          </a:xfrm>
        </p:spPr>
        <p:txBody>
          <a:bodyPr>
            <a:normAutofit lnSpcReduction="10000"/>
          </a:bodyPr>
          <a:lstStyle/>
          <a:p>
            <a:r>
              <a:rPr lang="en-US" u="none" dirty="0" smtClean="0"/>
              <a:t>High environmental impact</a:t>
            </a:r>
          </a:p>
          <a:p>
            <a:r>
              <a:rPr lang="en-US" u="none" dirty="0" smtClean="0"/>
              <a:t>Spills highlight potential risks of offshore drilling</a:t>
            </a:r>
          </a:p>
          <a:p>
            <a:pPr lvl="1"/>
            <a:r>
              <a:rPr lang="en-US" u="none" dirty="0" err="1" smtClean="0"/>
              <a:t>Deepwater</a:t>
            </a:r>
            <a:r>
              <a:rPr lang="en-US" u="none" dirty="0" smtClean="0"/>
              <a:t> Horizon drilling rig in the Gulf of Mexico spilled 4.4 million barrels of crude oil</a:t>
            </a:r>
          </a:p>
          <a:p>
            <a:pPr lvl="1"/>
            <a:r>
              <a:rPr lang="en-US" u="none" dirty="0" smtClean="0"/>
              <a:t>Severely damaged local marine and wildlife habitats </a:t>
            </a:r>
            <a:endParaRPr lang="en-US" u="none" dirty="0"/>
          </a:p>
        </p:txBody>
      </p:sp>
      <p:pic>
        <p:nvPicPr>
          <p:cNvPr id="1026" name="Picture 2" descr="File:Deepwater Horizon oil spill - May 24, 2010 - with loc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191000" cy="32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three land uses?</a:t>
            </a:r>
          </a:p>
          <a:p>
            <a:endParaRPr lang="en-US" dirty="0" smtClean="0"/>
          </a:p>
          <a:p>
            <a:r>
              <a:rPr lang="en-US" dirty="0" smtClean="0"/>
              <a:t>Which is the </a:t>
            </a:r>
            <a:r>
              <a:rPr lang="en-US" smtClean="0"/>
              <a:t>most important?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non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u="none" dirty="0" smtClean="0">
                <a:latin typeface="Arial" charset="0"/>
                <a:cs typeface="Times New Roman" charset="0"/>
              </a:rPr>
              <a:t>Fuels derived from tar sand and oil shale</a:t>
            </a:r>
            <a:r>
              <a:rPr lang="en-US" u="none" dirty="0">
                <a:latin typeface="Arial" charset="0"/>
                <a:cs typeface="Times New Roman" charset="0"/>
              </a:rPr>
              <a:t> </a:t>
            </a:r>
            <a:r>
              <a:rPr lang="en-US" u="none" dirty="0" smtClean="0">
                <a:latin typeface="Arial" charset="0"/>
                <a:cs typeface="Times New Roman" charset="0"/>
              </a:rPr>
              <a:t>could become substitutes for dwindling petroleum supplies.</a:t>
            </a:r>
          </a:p>
          <a:p>
            <a:pPr>
              <a:buClr>
                <a:schemeClr val="tx2"/>
              </a:buClr>
            </a:pPr>
            <a:r>
              <a:rPr lang="en-US" u="none" dirty="0" smtClean="0">
                <a:latin typeface="Arial" charset="0"/>
                <a:cs typeface="Times New Roman" charset="0"/>
              </a:rPr>
              <a:t>But…</a:t>
            </a:r>
          </a:p>
          <a:p>
            <a:pPr lvl="1">
              <a:buClr>
                <a:schemeClr val="tx2"/>
              </a:buClr>
            </a:pPr>
            <a:r>
              <a:rPr lang="en-US" u="none" dirty="0" smtClean="0">
                <a:latin typeface="Arial" charset="0"/>
                <a:cs typeface="Times New Roman" charset="0"/>
              </a:rPr>
              <a:t>Need to heat rock to produce petroleum</a:t>
            </a:r>
            <a:endParaRPr lang="en-US" u="none" dirty="0">
              <a:latin typeface="Arial" charset="0"/>
              <a:cs typeface="Times New Roman" charset="0"/>
            </a:endParaRPr>
          </a:p>
          <a:p>
            <a:pPr lvl="1">
              <a:buClr>
                <a:schemeClr val="tx2"/>
              </a:buClr>
            </a:pPr>
            <a:r>
              <a:rPr lang="en-US" u="none" dirty="0" smtClean="0">
                <a:latin typeface="Arial" charset="0"/>
                <a:cs typeface="Times New Roman" charset="0"/>
              </a:rPr>
              <a:t>Serious ecological and land use implications including regional air quality problems and greenhouse gas emissions</a:t>
            </a:r>
          </a:p>
        </p:txBody>
      </p:sp>
    </p:spTree>
    <p:extLst>
      <p:ext uri="{BB962C8B-B14F-4D97-AF65-F5344CB8AC3E}">
        <p14:creationId xmlns:p14="http://schemas.microsoft.com/office/powerpoint/2010/main" val="41201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Natural Gas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Preferred option for new power stations</a:t>
            </a:r>
          </a:p>
          <a:p>
            <a:pPr lvl="1"/>
            <a:r>
              <a:rPr lang="en-US" u="none" dirty="0" smtClean="0"/>
              <a:t>Lower capital costs and shorter construction times</a:t>
            </a:r>
          </a:p>
          <a:p>
            <a:r>
              <a:rPr lang="en-US" u="none" dirty="0" smtClean="0"/>
              <a:t>Most efficient to burn (more energy generate through combustion)</a:t>
            </a:r>
          </a:p>
          <a:p>
            <a:r>
              <a:rPr lang="en-US" u="none" dirty="0" smtClean="0"/>
              <a:t>Abundant energy source</a:t>
            </a:r>
          </a:p>
          <a:p>
            <a:pPr lvl="1"/>
            <a:r>
              <a:rPr lang="en-US" u="none" dirty="0" smtClean="0"/>
              <a:t>Lots of massive gas in shale rock in US</a:t>
            </a:r>
          </a:p>
          <a:p>
            <a:r>
              <a:rPr lang="en-US" u="none" dirty="0" smtClean="0"/>
              <a:t>Currently Russia (25%), Iran (16%) and Qatar (14%) dominate the natural gas industry</a:t>
            </a:r>
          </a:p>
        </p:txBody>
      </p:sp>
    </p:spTree>
    <p:extLst>
      <p:ext uri="{BB962C8B-B14F-4D97-AF65-F5344CB8AC3E}">
        <p14:creationId xmlns:p14="http://schemas.microsoft.com/office/powerpoint/2010/main" val="20108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Natural Gas: Hydraulic </a:t>
            </a:r>
            <a:r>
              <a:rPr lang="en-US" u="none" dirty="0" err="1" smtClean="0"/>
              <a:t>Fracking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Video: How Hydraulic </a:t>
            </a:r>
            <a:r>
              <a:rPr lang="en-US" dirty="0" err="1" smtClean="0">
                <a:hlinkClick r:id="rId3"/>
              </a:rPr>
              <a:t>Fracking</a:t>
            </a:r>
            <a:r>
              <a:rPr lang="en-US" dirty="0" smtClean="0">
                <a:hlinkClick r:id="rId3"/>
              </a:rPr>
              <a:t> works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mtClean="0">
                <a:hlinkClick r:id="rId4"/>
              </a:rPr>
              <a:t>http://www.youtube.com/watch?v=timfvNgr_Q4</a:t>
            </a:r>
            <a:endParaRPr lang="en-US" smtClean="0"/>
          </a:p>
          <a:p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758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Natural Gas and the Environment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Natural gas is cleaner</a:t>
            </a:r>
          </a:p>
          <a:p>
            <a:pPr lvl="1"/>
            <a:r>
              <a:rPr lang="en-US" u="none" dirty="0" smtClean="0"/>
              <a:t>Lower </a:t>
            </a:r>
            <a:r>
              <a:rPr lang="en-US" u="none" dirty="0"/>
              <a:t>carbon content and smaller contribution to local air pollution</a:t>
            </a:r>
          </a:p>
          <a:p>
            <a:r>
              <a:rPr lang="en-US" u="none" dirty="0" smtClean="0"/>
              <a:t>Large amounts of water are required</a:t>
            </a:r>
          </a:p>
          <a:p>
            <a:r>
              <a:rPr lang="en-US" u="none" dirty="0" smtClean="0"/>
              <a:t>Water waste must be dealt with</a:t>
            </a:r>
          </a:p>
          <a:p>
            <a:r>
              <a:rPr lang="en-US" u="none" dirty="0" smtClean="0">
                <a:hlinkClick r:id="rId3"/>
              </a:rPr>
              <a:t>Video: Natural gas in your water?</a:t>
            </a:r>
            <a:endParaRPr lang="en-US" u="none" dirty="0" smtClean="0"/>
          </a:p>
        </p:txBody>
      </p:sp>
    </p:spTree>
    <p:extLst>
      <p:ext uri="{BB962C8B-B14F-4D97-AF65-F5344CB8AC3E}">
        <p14:creationId xmlns:p14="http://schemas.microsoft.com/office/powerpoint/2010/main" val="1181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Clear off your desks</a:t>
            </a:r>
          </a:p>
          <a:p>
            <a:r>
              <a:rPr lang="en-US" dirty="0" smtClean="0"/>
              <a:t>Read the directions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/>
          <a:p>
            <a:r>
              <a:rPr lang="en-US" u="none" dirty="0" smtClean="0"/>
              <a:t>2.2.2 Compare the methods of obtaining energy resources: harvesting (peat and wood), mining (coal and uranium/plutonium), drilling (oil and natural gas) and the effect of these activities on the environment.</a:t>
            </a:r>
            <a:endParaRPr lang="en-US" u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none" dirty="0" smtClean="0"/>
              <a:t>Traditional Energy Sources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0064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Fossil Fuels (Write at top of notes)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none" dirty="0" smtClean="0">
                <a:latin typeface="Arial" charset="0"/>
                <a:cs typeface="Times New Roman" charset="0"/>
              </a:rPr>
              <a:t>Fossil fuels</a:t>
            </a:r>
            <a:r>
              <a:rPr lang="en-US" u="none" dirty="0" smtClean="0">
                <a:latin typeface="Arial" charset="0"/>
                <a:cs typeface="Times New Roman" charset="0"/>
              </a:rPr>
              <a:t> are hydrocarbons that may be used as fuel, including coal, oil, and natural gas.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8530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Harvesting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none" dirty="0" smtClean="0"/>
              <a:t>Collecting nonrenewable or renewable resources</a:t>
            </a:r>
          </a:p>
          <a:p>
            <a:endParaRPr lang="en-US" dirty="0" smtClean="0"/>
          </a:p>
          <a:p>
            <a:r>
              <a:rPr lang="en-US" u="none" dirty="0" smtClean="0"/>
              <a:t>What is a renewable resource?</a:t>
            </a:r>
          </a:p>
          <a:p>
            <a:r>
              <a:rPr lang="en-US" dirty="0" smtClean="0"/>
              <a:t>What is a nonrenewable resource?</a:t>
            </a:r>
            <a:endParaRPr lang="en-US" u="none" dirty="0" smtClean="0"/>
          </a:p>
        </p:txBody>
      </p:sp>
    </p:spTree>
    <p:extLst>
      <p:ext uri="{BB962C8B-B14F-4D97-AF65-F5344CB8AC3E}">
        <p14:creationId xmlns:p14="http://schemas.microsoft.com/office/powerpoint/2010/main" val="1921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Peat</a:t>
            </a:r>
            <a:endParaRPr lang="en-US" u="none" dirty="0"/>
          </a:p>
        </p:txBody>
      </p:sp>
      <p:pic>
        <p:nvPicPr>
          <p:cNvPr id="6146" name="Picture 2" descr="Coal 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135520"/>
            <a:ext cx="6477000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1430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Peat is partially carbonized organic matter.</a:t>
            </a:r>
          </a:p>
          <a:p>
            <a:r>
              <a:rPr lang="en-US" dirty="0"/>
              <a:t>A nonrenewable resource</a:t>
            </a:r>
          </a:p>
          <a:p>
            <a:r>
              <a:rPr lang="en-US" b="1" dirty="0"/>
              <a:t>Energy:</a:t>
            </a:r>
            <a:r>
              <a:rPr lang="en-US" dirty="0"/>
              <a:t> Dry peat is burned as fuel and also used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1558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kpiper\My Documents\Dropbox\2.2 Understand how humans influences lithosphere\P104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23519" y="-7908865"/>
            <a:ext cx="29260800" cy="2194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8075" y="2249035"/>
            <a:ext cx="4686789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Environmental Impact: 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>
                <a:solidFill>
                  <a:srgbClr val="FFFFFF"/>
                </a:solidFill>
              </a:rPr>
              <a:t>Habitat destruction, when you remove topsoil and the peat below it, you remove the possibility of the habitat recovering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Wood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 vert="horz" anchor="t">
            <a:normAutofit/>
          </a:bodyPr>
          <a:lstStyle/>
          <a:p>
            <a:r>
              <a:rPr lang="en-US" u="none" dirty="0" smtClean="0"/>
              <a:t>Wood is hard, cellulose matter of a tree</a:t>
            </a:r>
          </a:p>
          <a:p>
            <a:r>
              <a:rPr lang="en-US" dirty="0" smtClean="0"/>
              <a:t>It is a renewable resource</a:t>
            </a:r>
            <a:endParaRPr lang="en-US" u="none" dirty="0" smtClean="0"/>
          </a:p>
          <a:p>
            <a:pPr marL="0" indent="0">
              <a:buNone/>
            </a:pPr>
            <a:r>
              <a:rPr lang="en-US" u="none" dirty="0" smtClean="0"/>
              <a:t> </a:t>
            </a:r>
          </a:p>
          <a:p>
            <a:pPr lvl="1"/>
            <a:r>
              <a:rPr lang="en-US" u="none" dirty="0" smtClean="0"/>
              <a:t>Lumber and Paper Mills</a:t>
            </a:r>
          </a:p>
          <a:p>
            <a:endParaRPr lang="en-US" u="none" dirty="0"/>
          </a:p>
        </p:txBody>
      </p:sp>
      <p:pic>
        <p:nvPicPr>
          <p:cNvPr id="7170" name="Picture 2" descr="https://sphotos-a.xx.fbcdn.net/hphotos-ash4/484081_334570893295694_90847736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photos-b.xx.fbcdn.net/hphotos-snc7/306727_333937323359051_96092072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2899324"/>
            <a:ext cx="2738120" cy="36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Wood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u="none" dirty="0"/>
              <a:t>Energy: wood is burned directly for energy</a:t>
            </a:r>
          </a:p>
          <a:p>
            <a:pPr lvl="1"/>
            <a:r>
              <a:rPr lang="en-US" u="none" dirty="0"/>
              <a:t>Craven County Wood Energy</a:t>
            </a:r>
          </a:p>
          <a:p>
            <a:pPr lvl="1"/>
            <a:r>
              <a:rPr lang="en-US" dirty="0"/>
              <a:t>Wood heats water -&gt; creates steam -&gt; turns turbine -&gt; generates energy</a:t>
            </a:r>
          </a:p>
          <a:p>
            <a:pPr lvl="1"/>
            <a:r>
              <a:rPr lang="en-US" dirty="0"/>
              <a:t>OR combustion</a:t>
            </a:r>
            <a:endParaRPr lang="en-US" u="none" dirty="0"/>
          </a:p>
        </p:txBody>
      </p:sp>
      <p:pic>
        <p:nvPicPr>
          <p:cNvPr id="8194" name="Picture 2" descr="https://sphotos-b.xx.fbcdn.net/hphotos-ash4/310030_323692604383523_188925116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819400" cy="3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5425</TotalTime>
  <Words>783</Words>
  <Application>Microsoft Office PowerPoint</Application>
  <PresentationFormat>On-screen Show (4:3)</PresentationFormat>
  <Paragraphs>128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Warmup</vt:lpstr>
      <vt:lpstr>Warmup</vt:lpstr>
      <vt:lpstr>Traditional Energy Sources</vt:lpstr>
      <vt:lpstr>Fossil Fuels (Write at top of notes)</vt:lpstr>
      <vt:lpstr>Harvesting</vt:lpstr>
      <vt:lpstr>Peat</vt:lpstr>
      <vt:lpstr>PowerPoint Presentation</vt:lpstr>
      <vt:lpstr>Wood</vt:lpstr>
      <vt:lpstr>Wood</vt:lpstr>
      <vt:lpstr>Wood</vt:lpstr>
      <vt:lpstr>Mining</vt:lpstr>
      <vt:lpstr>Coal</vt:lpstr>
      <vt:lpstr>Coal and the Environment</vt:lpstr>
      <vt:lpstr>Nuclear Energy (Uranium)</vt:lpstr>
      <vt:lpstr>Nuclear Impacts</vt:lpstr>
      <vt:lpstr>Nuclear Power and the Environment</vt:lpstr>
      <vt:lpstr>Drilling</vt:lpstr>
      <vt:lpstr>Oil</vt:lpstr>
      <vt:lpstr>Oil and the Environment</vt:lpstr>
      <vt:lpstr>PowerPoint Presentation</vt:lpstr>
      <vt:lpstr>Natural Gas</vt:lpstr>
      <vt:lpstr>Natural Gas: Hydraulic Fracking</vt:lpstr>
      <vt:lpstr>Natural Gas and the Environment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Energy Sources</dc:title>
  <dc:creator>Piper</dc:creator>
  <cp:lastModifiedBy>eoddo</cp:lastModifiedBy>
  <cp:revision>40</cp:revision>
  <dcterms:created xsi:type="dcterms:W3CDTF">2012-10-06T19:35:32Z</dcterms:created>
  <dcterms:modified xsi:type="dcterms:W3CDTF">2015-09-21T14:30:25Z</dcterms:modified>
</cp:coreProperties>
</file>